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4" r:id="rId7"/>
    <p:sldId id="262" r:id="rId8"/>
    <p:sldId id="258" r:id="rId9"/>
    <p:sldId id="259" r:id="rId10"/>
    <p:sldId id="263" r:id="rId11"/>
    <p:sldId id="265" r:id="rId12"/>
    <p:sldId id="261" r:id="rId13"/>
  </p:sldIdLst>
  <p:sldSz cx="12192000" cy="6858000"/>
  <p:notesSz cx="6858000" cy="9144000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9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27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BDB-E0A5-4653-800E-B2747B5F08C6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EFF4-B6D5-41C9-B04D-2FC2523365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FF86-EBB5-49C3-8EA9-1FF7B3A17EBD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D6B3-27A1-4AFC-9DFA-E99013D84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00" y="1080000"/>
            <a:ext cx="11016000" cy="52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0800" y="1662126"/>
            <a:ext cx="5040000" cy="720000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4500" cap="none" spc="23" baseline="0">
                <a:solidFill>
                  <a:schemeClr val="tx2"/>
                </a:solidFill>
              </a:defRPr>
            </a:lvl1pPr>
          </a:lstStyle>
          <a:p>
            <a:r>
              <a:rPr lang="nn-NO" noProof="0" dirty="0"/>
              <a:t>Titel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1810800" y="2770446"/>
            <a:ext cx="5040000" cy="1460572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n-NO" noProof="0" dirty="0"/>
              <a:t>Undertitel</a:t>
            </a:r>
          </a:p>
        </p:txBody>
      </p:sp>
      <p:sp>
        <p:nvSpPr>
          <p:cNvPr id="13" name="Kombinationstegning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2690" y="1637074"/>
            <a:ext cx="485288" cy="540000"/>
          </a:xfrm>
          <a:custGeom>
            <a:avLst/>
            <a:gdLst>
              <a:gd name="connsiteX0" fmla="*/ 2180492 w 3587261"/>
              <a:gd name="connsiteY0" fmla="*/ 0 h 3991708"/>
              <a:gd name="connsiteX1" fmla="*/ 0 w 3587261"/>
              <a:gd name="connsiteY1" fmla="*/ 3991708 h 3991708"/>
              <a:gd name="connsiteX2" fmla="*/ 1424354 w 3587261"/>
              <a:gd name="connsiteY2" fmla="*/ 3991708 h 3991708"/>
              <a:gd name="connsiteX3" fmla="*/ 3587261 w 3587261"/>
              <a:gd name="connsiteY3" fmla="*/ 52754 h 3991708"/>
              <a:gd name="connsiteX4" fmla="*/ 2180492 w 3587261"/>
              <a:gd name="connsiteY4" fmla="*/ 0 h 3991708"/>
              <a:gd name="connsiteX0" fmla="*/ 2180492 w 3587261"/>
              <a:gd name="connsiteY0" fmla="*/ 0 h 3991708"/>
              <a:gd name="connsiteX1" fmla="*/ 0 w 3587261"/>
              <a:gd name="connsiteY1" fmla="*/ 3991708 h 3991708"/>
              <a:gd name="connsiteX2" fmla="*/ 1424354 w 3587261"/>
              <a:gd name="connsiteY2" fmla="*/ 3991708 h 3991708"/>
              <a:gd name="connsiteX3" fmla="*/ 3587261 w 3587261"/>
              <a:gd name="connsiteY3" fmla="*/ 17584 h 3991708"/>
              <a:gd name="connsiteX4" fmla="*/ 2180492 w 3587261"/>
              <a:gd name="connsiteY4" fmla="*/ 0 h 399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261" h="3991708">
                <a:moveTo>
                  <a:pt x="2180492" y="0"/>
                </a:moveTo>
                <a:lnTo>
                  <a:pt x="0" y="3991708"/>
                </a:lnTo>
                <a:lnTo>
                  <a:pt x="1424354" y="3991708"/>
                </a:lnTo>
                <a:lnTo>
                  <a:pt x="3587261" y="17584"/>
                </a:lnTo>
                <a:lnTo>
                  <a:pt x="21804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8"/>
          </p:nvPr>
        </p:nvSpPr>
        <p:spPr>
          <a:xfrm>
            <a:off x="7488000" y="1080000"/>
            <a:ext cx="4104000" cy="52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19"/>
          </p:nvPr>
        </p:nvSpPr>
        <p:spPr>
          <a:xfrm>
            <a:off x="11124000" y="6422104"/>
            <a:ext cx="480000" cy="252000"/>
          </a:xfrm>
        </p:spPr>
        <p:txBody>
          <a:bodyPr/>
          <a:lstStyle/>
          <a:p>
            <a:fld id="{20EB7ABC-56F9-4FEF-9CF0-E2D14234E32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41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11124000" y="6372000"/>
            <a:ext cx="480000" cy="252000"/>
          </a:xfrm>
        </p:spPr>
        <p:txBody>
          <a:bodyPr/>
          <a:lstStyle/>
          <a:p>
            <a:fld id="{20EB7ABC-56F9-4FEF-9CF0-E2D14234E32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548000"/>
            <a:ext cx="5328000" cy="972000"/>
          </a:xfrm>
        </p:spPr>
        <p:txBody>
          <a:bodyPr/>
          <a:lstStyle>
            <a:lvl1pPr>
              <a:lnSpc>
                <a:spcPts val="38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i</a:t>
            </a:r>
            <a:br>
              <a:rPr lang="da-DK" dirty="0"/>
            </a:br>
            <a:r>
              <a:rPr lang="da-DK" dirty="0"/>
              <a:t>2 linjer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736000"/>
            <a:ext cx="7464280" cy="2808000"/>
          </a:xfrm>
        </p:spPr>
        <p:txBody>
          <a:bodyPr/>
          <a:lstStyle>
            <a:lvl1pPr marL="363538" indent="-3635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1pPr>
            <a:lvl2pPr marL="714375" indent="-3508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2pPr>
            <a:lvl3pPr marL="1077913" indent="-3635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3pPr>
            <a:lvl4pPr marL="1439863" indent="-361950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4pPr>
            <a:lvl5pPr marL="1008063" indent="0"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da-DK" dirty="0"/>
              <a:t>Tekst 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07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creme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00" y="1080000"/>
            <a:ext cx="11016000" cy="52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11124000" y="6372000"/>
            <a:ext cx="480000" cy="252000"/>
          </a:xfrm>
        </p:spPr>
        <p:txBody>
          <a:bodyPr/>
          <a:lstStyle/>
          <a:p>
            <a:fld id="{20EB7ABC-56F9-4FEF-9CF0-E2D14234E32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548000"/>
            <a:ext cx="5328000" cy="972000"/>
          </a:xfrm>
        </p:spPr>
        <p:txBody>
          <a:bodyPr/>
          <a:lstStyle>
            <a:lvl1pPr>
              <a:lnSpc>
                <a:spcPts val="38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i</a:t>
            </a:r>
            <a:br>
              <a:rPr lang="da-DK" dirty="0"/>
            </a:br>
            <a:r>
              <a:rPr lang="da-DK" dirty="0"/>
              <a:t>2 linjer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736000"/>
            <a:ext cx="7464280" cy="2808000"/>
          </a:xfrm>
        </p:spPr>
        <p:txBody>
          <a:bodyPr/>
          <a:lstStyle>
            <a:lvl1pPr marL="363538" indent="-3635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1pPr>
            <a:lvl2pPr marL="714375" indent="-3508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2pPr>
            <a:lvl3pPr marL="1077913" indent="-3635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3pPr>
            <a:lvl4pPr marL="1439863" indent="-361950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4pPr>
            <a:lvl5pPr marL="1008063" indent="0"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da-DK" dirty="0"/>
              <a:t>Tekst 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79575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, creme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00" y="1080000"/>
            <a:ext cx="11016000" cy="52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88000" y="1584000"/>
            <a:ext cx="5484064" cy="2088232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4500" cap="none" spc="23" baseline="0">
                <a:solidFill>
                  <a:schemeClr val="tx2"/>
                </a:solidFill>
              </a:defRPr>
            </a:lvl1pPr>
          </a:lstStyle>
          <a:p>
            <a:r>
              <a:rPr lang="nn-NO" noProof="0" dirty="0"/>
              <a:t>Tekst</a:t>
            </a: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8"/>
          </p:nvPr>
        </p:nvSpPr>
        <p:spPr>
          <a:xfrm>
            <a:off x="7299054" y="1080000"/>
            <a:ext cx="4298400" cy="52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83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, 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00" y="1080000"/>
            <a:ext cx="11016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91168" y="1584000"/>
            <a:ext cx="5484064" cy="4140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4500" cap="none" spc="23" baseline="0">
                <a:solidFill>
                  <a:schemeClr val="accent6"/>
                </a:solidFill>
              </a:defRPr>
            </a:lvl1pPr>
          </a:lstStyle>
          <a:p>
            <a:r>
              <a:rPr lang="nn-NO" noProof="0" dirty="0"/>
              <a:t>Tekst</a:t>
            </a: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8"/>
          </p:nvPr>
        </p:nvSpPr>
        <p:spPr>
          <a:xfrm>
            <a:off x="576000" y="1080000"/>
            <a:ext cx="4298400" cy="52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575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 og billede, creme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00" y="1080000"/>
            <a:ext cx="11016000" cy="52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11124000" y="6372000"/>
            <a:ext cx="480000" cy="252000"/>
          </a:xfrm>
        </p:spPr>
        <p:txBody>
          <a:bodyPr/>
          <a:lstStyle/>
          <a:p>
            <a:fld id="{20EB7ABC-56F9-4FEF-9CF0-E2D14234E32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548000"/>
            <a:ext cx="5652000" cy="468000"/>
          </a:xfrm>
        </p:spPr>
        <p:txBody>
          <a:bodyPr/>
          <a:lstStyle>
            <a:lvl1pPr>
              <a:lnSpc>
                <a:spcPts val="38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11302"/>
            <a:ext cx="5652000" cy="3493962"/>
          </a:xfrm>
        </p:spPr>
        <p:txBody>
          <a:bodyPr/>
          <a:lstStyle>
            <a:lvl1pPr marL="363538" indent="-363538">
              <a:lnSpc>
                <a:spcPts val="3000"/>
              </a:lnSpc>
              <a:spcAft>
                <a:spcPts val="0"/>
              </a:spcAft>
              <a:defRPr sz="2300" baseline="0">
                <a:solidFill>
                  <a:schemeClr val="tx2"/>
                </a:solidFill>
              </a:defRPr>
            </a:lvl1pPr>
            <a:lvl2pPr marL="714375" indent="-3508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2pPr>
            <a:lvl3pPr marL="1077913" indent="-363538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3pPr>
            <a:lvl4pPr marL="1439863" indent="-361950">
              <a:lnSpc>
                <a:spcPts val="3000"/>
              </a:lnSpc>
              <a:spcAft>
                <a:spcPts val="0"/>
              </a:spcAft>
              <a:defRPr sz="2300">
                <a:solidFill>
                  <a:schemeClr val="tx2"/>
                </a:solidFill>
              </a:defRPr>
            </a:lvl4pPr>
            <a:lvl5pPr marL="1008063" indent="0"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7305600" y="1079356"/>
            <a:ext cx="4298400" cy="522128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75630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52000" y="1512000"/>
            <a:ext cx="5364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n-NO" noProof="0" dirty="0"/>
              <a:t>Overskrift i </a:t>
            </a:r>
            <a:br>
              <a:rPr lang="nn-NO" noProof="0" dirty="0"/>
            </a:br>
            <a:r>
              <a:rPr lang="nn-NO" noProof="0" dirty="0"/>
              <a:t>2 linjer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52000" y="2736000"/>
            <a:ext cx="5364000" cy="28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n-NO" noProof="0" dirty="0"/>
              <a:t>Tekst</a:t>
            </a:r>
          </a:p>
          <a:p>
            <a:pPr lvl="1"/>
            <a:r>
              <a:rPr lang="nn-NO" noProof="0" dirty="0"/>
              <a:t>Tekst</a:t>
            </a:r>
          </a:p>
          <a:p>
            <a:pPr lvl="2"/>
            <a:r>
              <a:rPr lang="nn-NO" noProof="0" dirty="0"/>
              <a:t>Tekst</a:t>
            </a:r>
          </a:p>
          <a:p>
            <a:pPr lvl="3"/>
            <a:r>
              <a:rPr lang="nn-NO" noProof="0" dirty="0"/>
              <a:t>Tekst</a:t>
            </a:r>
          </a:p>
          <a:p>
            <a:pPr lvl="4"/>
            <a:r>
              <a:rPr lang="nn-NO" noProof="0" dirty="0"/>
              <a:t>Tekst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11124000" y="6404425"/>
            <a:ext cx="480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EB7ABC-56F9-4FEF-9CF0-E2D14234E32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10" y="423917"/>
            <a:ext cx="1440000" cy="2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9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378" rtl="0" eaLnBrk="1" latinLnBrk="0" hangingPunct="1">
        <a:lnSpc>
          <a:spcPts val="3800"/>
        </a:lnSpc>
        <a:spcBef>
          <a:spcPct val="0"/>
        </a:spcBef>
        <a:buNone/>
        <a:defRPr sz="3000" b="1" kern="1200" cap="none" spc="23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378" rtl="0" eaLnBrk="1" latinLnBrk="0" hangingPunct="1">
        <a:lnSpc>
          <a:spcPts val="3000"/>
        </a:lnSpc>
        <a:spcBef>
          <a:spcPts val="0"/>
        </a:spcBef>
        <a:spcAft>
          <a:spcPts val="0"/>
        </a:spcAft>
        <a:buClrTx/>
        <a:buSzPct val="115000"/>
        <a:buFont typeface="Arial" panose="020B0604020202020204" pitchFamily="34" charset="0"/>
        <a:buChar char="•"/>
        <a:defRPr sz="23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14375" indent="-350838" algn="l" defTabSz="914378" rtl="0" eaLnBrk="1" latinLnBrk="0" hangingPunct="1">
        <a:lnSpc>
          <a:spcPts val="3000"/>
        </a:lnSpc>
        <a:spcBef>
          <a:spcPts val="0"/>
        </a:spcBef>
        <a:spcAft>
          <a:spcPts val="0"/>
        </a:spcAft>
        <a:buClrTx/>
        <a:buSzPct val="115000"/>
        <a:buFont typeface="Arial" panose="020B0604020202020204" pitchFamily="34" charset="0"/>
        <a:buChar char="–"/>
        <a:defRPr sz="23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077913" indent="-363538" algn="l" defTabSz="914378" rtl="0" eaLnBrk="1" latinLnBrk="0" hangingPunct="1">
        <a:lnSpc>
          <a:spcPts val="3000"/>
        </a:lnSpc>
        <a:spcBef>
          <a:spcPts val="0"/>
        </a:spcBef>
        <a:spcAft>
          <a:spcPts val="0"/>
        </a:spcAft>
        <a:buClrTx/>
        <a:buSzPct val="115000"/>
        <a:buFont typeface="Arial" panose="020B0604020202020204" pitchFamily="34" charset="0"/>
        <a:buChar char="•"/>
        <a:defRPr sz="23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439863" indent="-361950" algn="l" defTabSz="914378" rtl="0" eaLnBrk="1" latinLnBrk="0" hangingPunct="1">
        <a:lnSpc>
          <a:spcPts val="3000"/>
        </a:lnSpc>
        <a:spcBef>
          <a:spcPts val="0"/>
        </a:spcBef>
        <a:spcAft>
          <a:spcPts val="0"/>
        </a:spcAft>
        <a:buClrTx/>
        <a:buSzPct val="115000"/>
        <a:buFont typeface="Arial" panose="020B0604020202020204" pitchFamily="34" charset="0"/>
        <a:buChar char="–"/>
        <a:defRPr sz="23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790700" indent="-261938" algn="l" defTabSz="914378" rtl="0" eaLnBrk="1" latinLnBrk="0" hangingPunct="1">
        <a:lnSpc>
          <a:spcPts val="3000"/>
        </a:lnSpc>
        <a:spcBef>
          <a:spcPts val="0"/>
        </a:spcBef>
        <a:spcAft>
          <a:spcPts val="0"/>
        </a:spcAft>
        <a:buClrTx/>
        <a:buSzPct val="115000"/>
        <a:buFont typeface="Arial" panose="020B0604020202020204" pitchFamily="34" charset="0"/>
        <a:buChar char="•"/>
        <a:defRPr sz="2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t@sosuh.dk" TargetMode="External"/><Relationship Id="rId2" Type="http://schemas.openxmlformats.org/officeDocument/2006/relationships/hyperlink" Target="https://sosuh.dk/elever/alt-det-andet/oplaering-i-udland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35D2A6B-A2B9-4C79-947F-2C599B8D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Oplæring i Ghana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A95B4B6-8B9D-4F1A-BE18-8A9B852F53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5 ugers praksislæring med fokus på verdensmålene</a:t>
            </a:r>
          </a:p>
        </p:txBody>
      </p:sp>
      <p:pic>
        <p:nvPicPr>
          <p:cNvPr id="3" name="Pladsholder til billede 2">
            <a:extLst>
              <a:ext uri="{FF2B5EF4-FFF2-40B4-BE49-F238E27FC236}">
                <a16:creationId xmlns:a16="http://schemas.microsoft.com/office/drawing/2014/main" id="{8D4C24C4-14A7-DE68-3AEE-1507D100F3B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r="23772"/>
          <a:stretch/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1A75FAB-D1C6-425C-B3CD-B30DD655CC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24000" y="6422104"/>
            <a:ext cx="480000" cy="252000"/>
          </a:xfrm>
        </p:spPr>
        <p:txBody>
          <a:bodyPr/>
          <a:lstStyle/>
          <a:p>
            <a:fld id="{20EB7ABC-56F9-4FEF-9CF0-E2D14234E329}" type="slidenum">
              <a:rPr lang="da-DK" dirty="0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2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599FBC5-A8B3-A46C-0C92-7012DEA4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4000" y="6372000"/>
            <a:ext cx="480000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B7ABC-56F9-4FEF-9CF0-E2D14234E329}" type="slidenum">
              <a:rPr lang="da-DK" dirty="0" smtClean="0"/>
              <a:pPr>
                <a:spcAft>
                  <a:spcPts val="600"/>
                </a:spcAft>
              </a:pPr>
              <a:t>2</a:t>
            </a:fld>
            <a:endParaRPr lang="da-DK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2B21084-9C56-EDD8-EC14-60913752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1548000"/>
            <a:ext cx="5652000" cy="468000"/>
          </a:xfrm>
        </p:spPr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uger</a:t>
            </a:r>
            <a:r>
              <a:rPr lang="en-US" dirty="0"/>
              <a:t> i Ghana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9B5B0BF-8B0B-CD0F-B58E-21CCD4113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000" y="2311302"/>
            <a:ext cx="5652000" cy="3493962"/>
          </a:xfrm>
        </p:spPr>
        <p:txBody>
          <a:bodyPr/>
          <a:lstStyle/>
          <a:p>
            <a:pPr marL="363220" indent="-363220"/>
            <a:endParaRPr lang="en-US" sz="2000" dirty="0"/>
          </a:p>
          <a:p>
            <a:pPr marL="363220" indent="-363220">
              <a:buSzPct val="114999"/>
            </a:pPr>
            <a:r>
              <a:rPr lang="en-US" sz="2000" dirty="0" err="1"/>
              <a:t>Oplæring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u="sng" dirty="0"/>
              <a:t>hospital</a:t>
            </a:r>
            <a:r>
              <a:rPr lang="en-US" sz="2000" dirty="0"/>
              <a:t>, </a:t>
            </a:r>
            <a:r>
              <a:rPr lang="en-US" sz="2000" dirty="0" err="1"/>
              <a:t>plejehjem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hjemmepleje</a:t>
            </a:r>
            <a:endParaRPr lang="en-US" sz="2000" dirty="0">
              <a:ea typeface="Roboto"/>
              <a:cs typeface="Roboto"/>
            </a:endParaRPr>
          </a:p>
          <a:p>
            <a:pPr marL="363220" indent="-363220">
              <a:buSzPct val="114999"/>
            </a:pPr>
            <a:endParaRPr lang="en-US" sz="2000" dirty="0"/>
          </a:p>
          <a:p>
            <a:pPr marL="363220" indent="-363220">
              <a:buSzPct val="114999"/>
            </a:pPr>
            <a:endParaRPr lang="en-US" sz="2000" dirty="0"/>
          </a:p>
          <a:p>
            <a:pPr marL="363220" indent="-363220"/>
            <a:r>
              <a:rPr lang="en-US" sz="2000" dirty="0" err="1"/>
              <a:t>Udfordring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dine </a:t>
            </a:r>
            <a:r>
              <a:rPr lang="en-US" sz="2000" dirty="0" err="1"/>
              <a:t>personlige</a:t>
            </a:r>
            <a:r>
              <a:rPr lang="en-US" sz="2000" dirty="0"/>
              <a:t> og </a:t>
            </a:r>
            <a:r>
              <a:rPr lang="en-US" sz="2000" dirty="0" err="1"/>
              <a:t>faglige</a:t>
            </a:r>
            <a:r>
              <a:rPr lang="en-US" sz="2000" dirty="0"/>
              <a:t> </a:t>
            </a:r>
            <a:r>
              <a:rPr lang="en-US" sz="2000" dirty="0" err="1"/>
              <a:t>kompetencer</a:t>
            </a:r>
            <a:endParaRPr lang="en-US" sz="2000" dirty="0">
              <a:ea typeface="Roboto"/>
              <a:cs typeface="Roboto"/>
            </a:endParaRPr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C09754C-EA09-6AC1-EF50-0D77088F4B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10503"/>
          <a:stretch/>
        </p:blipFill>
        <p:spPr>
          <a:xfrm rot="21600000">
            <a:off x="6370014" y="1279525"/>
            <a:ext cx="5222875" cy="4298950"/>
          </a:xfrm>
        </p:spPr>
      </p:pic>
    </p:spTree>
    <p:extLst>
      <p:ext uri="{BB962C8B-B14F-4D97-AF65-F5344CB8AC3E}">
        <p14:creationId xmlns:p14="http://schemas.microsoft.com/office/powerpoint/2010/main" val="374284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BB49D39-90FD-5D2A-0058-FE6B79BC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B0D205-9685-194C-6DE8-02A2B9B6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Oplæringsperiode 3A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D375A4-ADE6-B735-C246-F633C88D3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EUX elever: 22. januar  - 24. februar 2025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EUD elever: 3. november – 7. december 2024 </a:t>
            </a:r>
            <a:br>
              <a:rPr lang="da-DK" dirty="0"/>
            </a:br>
            <a:endParaRPr lang="da-DK" dirty="0"/>
          </a:p>
          <a:p>
            <a:r>
              <a:rPr lang="da-DK" dirty="0"/>
              <a:t>Ansøgningsfrist: d. 30. april 2024 inkl. underskrifter fra lærer </a:t>
            </a:r>
            <a:r>
              <a:rPr lang="da-DK"/>
              <a:t>og arbejdsgiver</a:t>
            </a:r>
            <a:endParaRPr lang="da-DK" dirty="0"/>
          </a:p>
        </p:txBody>
      </p:sp>
      <p:pic>
        <p:nvPicPr>
          <p:cNvPr id="7" name="Pladsholder til billede 6" descr="Et billede, der indeholder udendørs, vand, træ, plante">
            <a:extLst>
              <a:ext uri="{FF2B5EF4-FFF2-40B4-BE49-F238E27FC236}">
                <a16:creationId xmlns:a16="http://schemas.microsoft.com/office/drawing/2014/main" id="{DEA2CED1-20C3-E4B9-E8D0-D3FC113D34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3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393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05D33B26-079B-132C-6941-93510EF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5287FE-03A9-1B31-4090-2BAA7D8C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 det praktiske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33B85AE-E685-978C-C930-EF1ACF05A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000" y="2736000"/>
            <a:ext cx="7320264" cy="2808000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2D3B50"/>
              </a:solidFill>
              <a:ea typeface="Roboto"/>
              <a:cs typeface="Roboto"/>
            </a:endParaRPr>
          </a:p>
          <a:p>
            <a:pPr lvl="1" indent="-350520">
              <a:buSzPct val="114999"/>
              <a:buFont typeface="Wingdings" panose="020B0604020202020204" pitchFamily="34" charset="0"/>
              <a:buChar char="Ø"/>
            </a:pPr>
            <a:r>
              <a:rPr lang="en-US" sz="2000" dirty="0" err="1">
                <a:ea typeface="Roboto"/>
                <a:cs typeface="Roboto"/>
              </a:rPr>
              <a:t>Rejse</a:t>
            </a:r>
            <a:r>
              <a:rPr lang="en-US" sz="2000" dirty="0">
                <a:ea typeface="Roboto"/>
                <a:cs typeface="Roboto"/>
              </a:rPr>
              <a:t> og </a:t>
            </a:r>
            <a:r>
              <a:rPr lang="en-US" sz="2000" dirty="0" err="1">
                <a:ea typeface="Roboto"/>
                <a:cs typeface="Roboto"/>
              </a:rPr>
              <a:t>bolig</a:t>
            </a:r>
            <a:r>
              <a:rPr lang="en-US" sz="2000" dirty="0">
                <a:ea typeface="Roboto"/>
                <a:cs typeface="Roboto"/>
              </a:rPr>
              <a:t> </a:t>
            </a:r>
            <a:r>
              <a:rPr lang="en-US" sz="2000" dirty="0" err="1">
                <a:ea typeface="Roboto"/>
                <a:cs typeface="Roboto"/>
              </a:rPr>
              <a:t>betales</a:t>
            </a:r>
            <a:r>
              <a:rPr lang="en-US" sz="2000" dirty="0">
                <a:ea typeface="Roboto"/>
                <a:cs typeface="Roboto"/>
              </a:rPr>
              <a:t> </a:t>
            </a:r>
            <a:r>
              <a:rPr lang="en-US" sz="2000" dirty="0" err="1">
                <a:ea typeface="Roboto"/>
                <a:cs typeface="Roboto"/>
              </a:rPr>
              <a:t>af</a:t>
            </a:r>
            <a:r>
              <a:rPr lang="en-US" sz="2000" dirty="0">
                <a:ea typeface="Roboto"/>
                <a:cs typeface="Roboto"/>
              </a:rPr>
              <a:t> </a:t>
            </a:r>
            <a:r>
              <a:rPr lang="en-US" sz="2000" dirty="0" err="1">
                <a:ea typeface="Roboto"/>
                <a:cs typeface="Roboto"/>
              </a:rPr>
              <a:t>projektet</a:t>
            </a:r>
            <a:endParaRPr lang="en-US" sz="2000" dirty="0">
              <a:solidFill>
                <a:srgbClr val="000000"/>
              </a:solidFill>
              <a:ea typeface="Roboto"/>
              <a:cs typeface="Roboto"/>
            </a:endParaRPr>
          </a:p>
          <a:p>
            <a:pPr lvl="1" indent="-350520">
              <a:buSzPct val="114999"/>
              <a:buFont typeface="Wingdings" panose="020B0604020202020204" pitchFamily="34" charset="0"/>
              <a:buChar char="Ø"/>
            </a:pPr>
            <a:r>
              <a:rPr lang="en-US" sz="2000" dirty="0">
                <a:ea typeface="Roboto"/>
                <a:cs typeface="Roboto"/>
              </a:rPr>
              <a:t>Visa, </a:t>
            </a:r>
            <a:r>
              <a:rPr lang="en-US" sz="2000" dirty="0" err="1">
                <a:ea typeface="Roboto"/>
                <a:cs typeface="Roboto"/>
              </a:rPr>
              <a:t>vaccinationer</a:t>
            </a:r>
            <a:r>
              <a:rPr lang="en-US" sz="2000" dirty="0">
                <a:ea typeface="Roboto"/>
                <a:cs typeface="Roboto"/>
              </a:rPr>
              <a:t>, </a:t>
            </a:r>
            <a:r>
              <a:rPr lang="en-US" sz="2000" dirty="0" err="1">
                <a:ea typeface="Roboto"/>
                <a:cs typeface="Roboto"/>
              </a:rPr>
              <a:t>forsikringer</a:t>
            </a:r>
            <a:r>
              <a:rPr lang="en-US" sz="2000" dirty="0">
                <a:ea typeface="Roboto"/>
                <a:cs typeface="Roboto"/>
              </a:rPr>
              <a:t>  </a:t>
            </a:r>
            <a:r>
              <a:rPr lang="en-US" sz="2000" dirty="0" err="1">
                <a:ea typeface="Roboto"/>
                <a:cs typeface="Roboto"/>
              </a:rPr>
              <a:t>m.m.</a:t>
            </a:r>
            <a:r>
              <a:rPr lang="en-US" sz="2000" dirty="0">
                <a:ea typeface="Roboto"/>
                <a:cs typeface="Roboto"/>
              </a:rPr>
              <a:t> </a:t>
            </a:r>
            <a:r>
              <a:rPr lang="en-US" sz="2000" dirty="0" err="1">
                <a:ea typeface="Roboto"/>
                <a:cs typeface="Roboto"/>
              </a:rPr>
              <a:t>betales</a:t>
            </a:r>
            <a:r>
              <a:rPr lang="en-US" sz="2000" dirty="0">
                <a:ea typeface="Roboto"/>
                <a:cs typeface="Roboto"/>
              </a:rPr>
              <a:t> </a:t>
            </a:r>
            <a:r>
              <a:rPr lang="en-US" sz="2000" dirty="0" err="1">
                <a:ea typeface="Roboto"/>
                <a:cs typeface="Roboto"/>
              </a:rPr>
              <a:t>af</a:t>
            </a:r>
            <a:r>
              <a:rPr lang="en-US" sz="2000" dirty="0">
                <a:ea typeface="Roboto"/>
                <a:cs typeface="Roboto"/>
              </a:rPr>
              <a:t> </a:t>
            </a:r>
            <a:r>
              <a:rPr lang="en-US" sz="2000" dirty="0" err="1">
                <a:ea typeface="Roboto"/>
                <a:cs typeface="Roboto"/>
              </a:rPr>
              <a:t>projektet</a:t>
            </a:r>
            <a:endParaRPr lang="en-US" sz="2000" dirty="0">
              <a:solidFill>
                <a:srgbClr val="000000"/>
              </a:solidFill>
              <a:ea typeface="Roboto"/>
              <a:cs typeface="Roboto"/>
            </a:endParaRPr>
          </a:p>
          <a:p>
            <a:pPr lvl="1" indent="-350520">
              <a:buSzPct val="114999"/>
              <a:buFont typeface="Wingdings" panose="020B0604020202020204" pitchFamily="34" charset="0"/>
              <a:buChar char="Ø"/>
            </a:pPr>
            <a:r>
              <a:rPr lang="en-US" sz="2000" dirty="0" err="1">
                <a:ea typeface="Roboto"/>
                <a:cs typeface="Roboto"/>
              </a:rPr>
              <a:t>Samarbejde</a:t>
            </a:r>
            <a:r>
              <a:rPr lang="en-US" sz="2000" dirty="0">
                <a:ea typeface="Roboto"/>
                <a:cs typeface="Roboto"/>
              </a:rPr>
              <a:t> med </a:t>
            </a:r>
            <a:r>
              <a:rPr lang="en-US" sz="2000" dirty="0" err="1">
                <a:ea typeface="Roboto"/>
                <a:cs typeface="Roboto"/>
              </a:rPr>
              <a:t>ghanesisk</a:t>
            </a:r>
            <a:r>
              <a:rPr lang="en-US" sz="2000" dirty="0">
                <a:ea typeface="Roboto"/>
                <a:cs typeface="Roboto"/>
              </a:rPr>
              <a:t> </a:t>
            </a:r>
            <a:r>
              <a:rPr lang="en-US" sz="2000" dirty="0" err="1">
                <a:ea typeface="Roboto"/>
                <a:cs typeface="Roboto"/>
              </a:rPr>
              <a:t>fagforening</a:t>
            </a:r>
            <a:r>
              <a:rPr lang="en-US" sz="2000" dirty="0">
                <a:ea typeface="Roboto"/>
                <a:cs typeface="Roboto"/>
              </a:rPr>
              <a:t> / HSWU-TUC</a:t>
            </a:r>
          </a:p>
          <a:p>
            <a:pPr lvl="1" indent="-350520">
              <a:buSzPct val="114999"/>
              <a:buFont typeface="Wingdings" panose="020B0604020202020204" pitchFamily="34" charset="0"/>
              <a:buChar char="Ø"/>
            </a:pP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Forventede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udgifter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: Mad,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udflugter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m.m.</a:t>
            </a:r>
            <a:endParaRPr lang="en-US" sz="2000" dirty="0">
              <a:solidFill>
                <a:srgbClr val="000000"/>
              </a:solidFill>
              <a:ea typeface="Roboto"/>
              <a:cs typeface="Roboto"/>
            </a:endParaRPr>
          </a:p>
          <a:p>
            <a:pPr lvl="1" indent="-350520">
              <a:buSzPct val="114999"/>
              <a:buFont typeface="Wingdings" panose="020B0604020202020204" pitchFamily="34" charset="0"/>
              <a:buChar char="Ø"/>
            </a:pP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Obs. pas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gyldigt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 6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mdr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efter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</a:rPr>
              <a:t>ophold</a:t>
            </a:r>
            <a:endParaRPr lang="en-US" sz="20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363220" indent="-363220">
              <a:buSzPct val="114999"/>
            </a:pPr>
            <a:endParaRPr lang="da-DK" dirty="0">
              <a:ea typeface="Roboto"/>
              <a:cs typeface="Roboto"/>
            </a:endParaRPr>
          </a:p>
        </p:txBody>
      </p:sp>
      <p:pic>
        <p:nvPicPr>
          <p:cNvPr id="6" name="Billede 5" descr="Et billede, der indeholder indendørs, mur, sengeudstyr, møbel">
            <a:extLst>
              <a:ext uri="{FF2B5EF4-FFF2-40B4-BE49-F238E27FC236}">
                <a16:creationId xmlns:a16="http://schemas.microsoft.com/office/drawing/2014/main" id="{33495D45-408A-BF87-A6EF-83037603B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548000"/>
            <a:ext cx="3038879" cy="4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4E39985-3579-E406-2AA0-80C738AD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A0DAF5-C1EB-5E22-D845-12312DBC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får jeg med?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EA2A60-932A-C6A1-B523-819D4D6F12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pPr marL="363220" indent="-363220"/>
            <a:r>
              <a:rPr lang="en-US" dirty="0"/>
              <a:t>Kommunikation, sprog</a:t>
            </a:r>
            <a:endParaRPr lang="en-US" dirty="0">
              <a:ea typeface="Roboto"/>
              <a:cs typeface="Roboto"/>
            </a:endParaRPr>
          </a:p>
          <a:p>
            <a:pPr marL="363220" indent="-363220"/>
            <a:r>
              <a:rPr lang="en-US" dirty="0" err="1"/>
              <a:t>Kulturforståelse</a:t>
            </a:r>
            <a:endParaRPr lang="en-US" dirty="0">
              <a:ea typeface="Roboto"/>
              <a:cs typeface="Roboto"/>
            </a:endParaRPr>
          </a:p>
          <a:p>
            <a:pPr marL="363220" indent="-363220"/>
            <a:r>
              <a:rPr lang="en-US" dirty="0" err="1"/>
              <a:t>Sundhedspædagogik</a:t>
            </a:r>
            <a:endParaRPr lang="en-US" dirty="0">
              <a:ea typeface="Roboto"/>
              <a:cs typeface="Roboto"/>
            </a:endParaRPr>
          </a:p>
          <a:p>
            <a:pPr marL="363220" indent="-363220"/>
            <a:r>
              <a:rPr lang="en-US" dirty="0" err="1"/>
              <a:t>Organisering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sundhedsvæsenet</a:t>
            </a:r>
            <a:endParaRPr lang="en-US" dirty="0">
              <a:ea typeface="Roboto"/>
              <a:cs typeface="Roboto"/>
            </a:endParaRPr>
          </a:p>
          <a:p>
            <a:pPr marL="363220" indent="-363220"/>
            <a:r>
              <a:rPr lang="en-US" dirty="0"/>
              <a:t>Bedre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præsentere</a:t>
            </a:r>
            <a:r>
              <a:rPr lang="en-US" dirty="0"/>
              <a:t> og </a:t>
            </a:r>
            <a:r>
              <a:rPr lang="en-US" dirty="0" err="1"/>
              <a:t>formidle</a:t>
            </a:r>
            <a:endParaRPr lang="en-US" dirty="0">
              <a:ea typeface="Roboto"/>
              <a:cs typeface="Roboto"/>
            </a:endParaRPr>
          </a:p>
          <a:p>
            <a:pPr marL="363220" indent="-363220">
              <a:buSzPct val="114999"/>
            </a:pPr>
            <a:r>
              <a:rPr lang="en-US" dirty="0" err="1">
                <a:ea typeface="Roboto"/>
                <a:cs typeface="Roboto"/>
              </a:rPr>
              <a:t>Bæredygtighed</a:t>
            </a:r>
            <a:r>
              <a:rPr lang="en-US" dirty="0">
                <a:ea typeface="Roboto"/>
                <a:cs typeface="Roboto"/>
              </a:rPr>
              <a:t> i </a:t>
            </a:r>
            <a:r>
              <a:rPr lang="en-US" dirty="0" err="1">
                <a:ea typeface="Roboto"/>
                <a:cs typeface="Roboto"/>
              </a:rPr>
              <a:t>plejen</a:t>
            </a:r>
            <a:endParaRPr lang="en-US" dirty="0"/>
          </a:p>
          <a:p>
            <a:pPr marL="363220" indent="-363220"/>
            <a:r>
              <a:rPr lang="da-DK" dirty="0"/>
              <a:t>Ambassadør/rollemodel</a:t>
            </a:r>
            <a:endParaRPr lang="da-DK" dirty="0">
              <a:ea typeface="Roboto"/>
              <a:cs typeface="Roboto"/>
            </a:endParaRPr>
          </a:p>
          <a:p>
            <a:pPr marL="363220" indent="-363220"/>
            <a:r>
              <a:rPr lang="da-DK" dirty="0"/>
              <a:t>Styrk dit CV</a:t>
            </a:r>
            <a:endParaRPr lang="da-DK" dirty="0">
              <a:ea typeface="Roboto"/>
              <a:cs typeface="Roboto"/>
            </a:endParaRP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8190EAD0-8979-04E6-6513-16BC3A6362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r="4441"/>
          <a:stretch>
            <a:fillRect/>
          </a:stretch>
        </p:blipFill>
        <p:spPr>
          <a:xfrm rot="5400000">
            <a:off x="6843713" y="1541463"/>
            <a:ext cx="5222875" cy="4298950"/>
          </a:xfrm>
        </p:spPr>
      </p:pic>
    </p:spTree>
    <p:extLst>
      <p:ext uri="{BB962C8B-B14F-4D97-AF65-F5344CB8AC3E}">
        <p14:creationId xmlns:p14="http://schemas.microsoft.com/office/powerpoint/2010/main" val="286232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0A6F357-519C-23F1-AF2A-0CCB69A9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168" y="1584000"/>
            <a:ext cx="5484064" cy="41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Hvad </a:t>
            </a:r>
            <a:r>
              <a:rPr lang="en-US" sz="2400" dirty="0" err="1"/>
              <a:t>kræver</a:t>
            </a:r>
            <a:r>
              <a:rPr lang="en-US" sz="2400" dirty="0"/>
              <a:t> det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mig</a:t>
            </a:r>
            <a:r>
              <a:rPr lang="en-US" sz="2400" dirty="0"/>
              <a:t>  - part 1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600" dirty="0" err="1">
                <a:latin typeface="+mn-lt"/>
              </a:rPr>
              <a:t>Fagligt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personligt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overskud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 err="1">
                <a:latin typeface="+mn-lt"/>
              </a:rPr>
              <a:t>Stabilt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fremmøde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Gode </a:t>
            </a:r>
            <a:r>
              <a:rPr lang="en-US" sz="1600" dirty="0" err="1">
                <a:latin typeface="+mn-lt"/>
              </a:rPr>
              <a:t>karakterer</a:t>
            </a:r>
            <a:r>
              <a:rPr lang="en-US" sz="1600" dirty="0">
                <a:latin typeface="+mn-lt"/>
              </a:rPr>
              <a:t> (min. 4 alle fag)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Engagement i din </a:t>
            </a:r>
            <a:r>
              <a:rPr lang="en-US" sz="1600" dirty="0" err="1">
                <a:latin typeface="+mn-lt"/>
              </a:rPr>
              <a:t>uddannelse</a:t>
            </a:r>
            <a:br>
              <a:rPr lang="en-US" sz="1600" dirty="0">
                <a:latin typeface="+mn-lt"/>
                <a:ea typeface="Roboto"/>
                <a:cs typeface="Roboto"/>
              </a:rPr>
            </a:br>
            <a:br>
              <a:rPr lang="en-US" sz="1600" dirty="0">
                <a:latin typeface="+mn-lt"/>
                <a:ea typeface="Roboto"/>
                <a:cs typeface="Roboto"/>
              </a:rPr>
            </a:br>
            <a:r>
              <a:rPr lang="en-US" sz="1600" dirty="0">
                <a:latin typeface="+mn-lt"/>
                <a:ea typeface="Roboto"/>
                <a:cs typeface="Roboto"/>
              </a:rPr>
              <a:t>Gode </a:t>
            </a:r>
            <a:r>
              <a:rPr lang="en-US" sz="1600" dirty="0" err="1">
                <a:latin typeface="+mn-lt"/>
                <a:ea typeface="Roboto"/>
                <a:cs typeface="Roboto"/>
              </a:rPr>
              <a:t>engelsk</a:t>
            </a:r>
            <a:r>
              <a:rPr lang="en-US" sz="1600" dirty="0">
                <a:latin typeface="+mn-lt"/>
                <a:ea typeface="Roboto"/>
                <a:cs typeface="Roboto"/>
              </a:rPr>
              <a:t> </a:t>
            </a:r>
            <a:r>
              <a:rPr lang="en-US" sz="1600" dirty="0" err="1">
                <a:latin typeface="+mn-lt"/>
                <a:ea typeface="Roboto"/>
                <a:cs typeface="Roboto"/>
              </a:rPr>
              <a:t>kundskaber</a:t>
            </a:r>
            <a:br>
              <a:rPr lang="en-US" sz="1600" dirty="0">
                <a:latin typeface="+mn-lt"/>
                <a:ea typeface="Roboto"/>
                <a:cs typeface="Roboto"/>
              </a:rPr>
            </a:br>
            <a:br>
              <a:rPr lang="en-US" sz="1600" dirty="0">
                <a:latin typeface="+mn-lt"/>
                <a:ea typeface="Roboto"/>
                <a:cs typeface="Roboto"/>
              </a:rPr>
            </a:br>
            <a:r>
              <a:rPr lang="en-US" sz="1600" dirty="0" err="1">
                <a:latin typeface="+mn-lt"/>
                <a:ea typeface="Roboto"/>
                <a:cs typeface="Roboto"/>
              </a:rPr>
              <a:t>Opfylde</a:t>
            </a:r>
            <a:r>
              <a:rPr lang="en-US" sz="1600" dirty="0">
                <a:latin typeface="+mn-lt"/>
                <a:ea typeface="Roboto"/>
                <a:cs typeface="Roboto"/>
              </a:rPr>
              <a:t> </a:t>
            </a:r>
            <a:r>
              <a:rPr lang="en-US" sz="1600" dirty="0" err="1">
                <a:latin typeface="+mn-lt"/>
                <a:ea typeface="Roboto"/>
                <a:cs typeface="Roboto"/>
              </a:rPr>
              <a:t>krav</a:t>
            </a:r>
            <a:r>
              <a:rPr lang="en-US" sz="1600" dirty="0">
                <a:latin typeface="+mn-lt"/>
                <a:ea typeface="Roboto"/>
                <a:cs typeface="Roboto"/>
              </a:rPr>
              <a:t> </a:t>
            </a:r>
            <a:r>
              <a:rPr lang="en-US" sz="1600" dirty="0" err="1">
                <a:latin typeface="+mn-lt"/>
                <a:ea typeface="Roboto"/>
                <a:cs typeface="Roboto"/>
              </a:rPr>
              <a:t>til</a:t>
            </a:r>
            <a:r>
              <a:rPr lang="en-US" sz="1600" dirty="0">
                <a:latin typeface="+mn-lt"/>
                <a:ea typeface="Roboto"/>
                <a:cs typeface="Roboto"/>
              </a:rPr>
              <a:t> </a:t>
            </a:r>
            <a:r>
              <a:rPr lang="en-US" sz="1600" dirty="0" err="1">
                <a:latin typeface="+mn-lt"/>
                <a:ea typeface="Roboto"/>
                <a:cs typeface="Roboto"/>
              </a:rPr>
              <a:t>visum</a:t>
            </a:r>
            <a:br>
              <a:rPr lang="en-US" dirty="0"/>
            </a:br>
            <a:br>
              <a:rPr lang="en-US" dirty="0"/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CE00E10-7DBB-9A1E-8EC0-A0FAB4425FC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r="19931"/>
          <a:stretch/>
        </p:blipFill>
        <p:spPr>
          <a:xfrm>
            <a:off x="576000" y="1080000"/>
            <a:ext cx="4298400" cy="5220000"/>
          </a:xfrm>
          <a:noFill/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F12C2C5-1FB0-7B5D-7B8F-F979AD017CD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24000" y="6404425"/>
            <a:ext cx="480000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B7ABC-56F9-4FEF-9CF0-E2D14234E329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730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FBDFB-8E9B-D7DD-24B6-DA1FFC8E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Hvad </a:t>
            </a:r>
            <a:r>
              <a:rPr lang="en-US" sz="2400" dirty="0" err="1"/>
              <a:t>kræver</a:t>
            </a:r>
            <a:r>
              <a:rPr lang="en-US" sz="2400" dirty="0"/>
              <a:t> det </a:t>
            </a:r>
            <a:r>
              <a:rPr lang="en-US" sz="2400" dirty="0" err="1"/>
              <a:t>af</a:t>
            </a:r>
            <a:r>
              <a:rPr lang="en-US" sz="2400" dirty="0"/>
              <a:t> </a:t>
            </a:r>
            <a:r>
              <a:rPr lang="en-US" sz="2400" dirty="0" err="1"/>
              <a:t>mig</a:t>
            </a:r>
            <a:r>
              <a:rPr lang="en-US" sz="2400" dirty="0"/>
              <a:t>  - part 2</a:t>
            </a:r>
            <a:br>
              <a:rPr lang="en-US" sz="2400" dirty="0"/>
            </a:br>
            <a:br>
              <a:rPr lang="en-US" sz="2000" dirty="0"/>
            </a:br>
            <a:r>
              <a:rPr lang="en-US" sz="1600" dirty="0">
                <a:latin typeface="Roboto"/>
                <a:ea typeface="Roboto"/>
                <a:cs typeface="Roboto"/>
              </a:rPr>
              <a:t>Gode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sociale</a:t>
            </a:r>
            <a:r>
              <a:rPr lang="en-US" sz="1600" dirty="0">
                <a:latin typeface="Roboto"/>
                <a:ea typeface="Roboto"/>
                <a:cs typeface="Roboto"/>
              </a:rPr>
              <a:t>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kompetencer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 err="1">
                <a:latin typeface="Roboto"/>
                <a:ea typeface="Roboto"/>
                <a:cs typeface="Roboto"/>
              </a:rPr>
              <a:t>Godkendelse</a:t>
            </a:r>
            <a:r>
              <a:rPr lang="en-US" sz="1600" dirty="0">
                <a:latin typeface="Roboto"/>
                <a:ea typeface="Roboto"/>
                <a:cs typeface="Roboto"/>
              </a:rPr>
              <a:t>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fra</a:t>
            </a:r>
            <a:r>
              <a:rPr lang="en-US" sz="1600" dirty="0">
                <a:latin typeface="Roboto"/>
                <a:ea typeface="Roboto"/>
                <a:cs typeface="Roboto"/>
              </a:rPr>
              <a:t>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arbejdsgiver</a:t>
            </a:r>
            <a:r>
              <a:rPr lang="en-US" sz="1600" dirty="0">
                <a:latin typeface="Roboto"/>
                <a:ea typeface="Roboto"/>
                <a:cs typeface="Roboto"/>
              </a:rPr>
              <a:t> og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kontaktlærer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 err="1">
                <a:latin typeface="Roboto"/>
                <a:ea typeface="Roboto"/>
                <a:cs typeface="Roboto"/>
              </a:rPr>
              <a:t>Obligatoriske</a:t>
            </a:r>
            <a:r>
              <a:rPr lang="en-US" sz="1600" dirty="0">
                <a:latin typeface="Roboto"/>
                <a:ea typeface="Roboto"/>
                <a:cs typeface="Roboto"/>
              </a:rPr>
              <a:t> workshop-</a:t>
            </a:r>
            <a:r>
              <a:rPr lang="en-US" sz="1600" dirty="0" err="1">
                <a:latin typeface="Roboto"/>
                <a:ea typeface="Roboto"/>
                <a:cs typeface="Roboto"/>
              </a:rPr>
              <a:t>aktiviteter</a:t>
            </a:r>
            <a:r>
              <a:rPr lang="en-US" sz="1600" dirty="0">
                <a:latin typeface="Roboto"/>
                <a:ea typeface="Roboto"/>
                <a:cs typeface="Roboto"/>
              </a:rPr>
              <a:t> om Ghana,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bæredygtighed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verdensmål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m.m.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>
                <a:latin typeface="Roboto"/>
                <a:ea typeface="Roboto"/>
                <a:cs typeface="Roboto"/>
              </a:rPr>
              <a:t>Lyst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til</a:t>
            </a:r>
            <a:r>
              <a:rPr lang="en-US" sz="1600" dirty="0">
                <a:latin typeface="Roboto"/>
                <a:ea typeface="Roboto"/>
                <a:cs typeface="Roboto"/>
              </a:rPr>
              <a:t> at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være</a:t>
            </a:r>
            <a:r>
              <a:rPr lang="en-US" sz="1600" dirty="0">
                <a:latin typeface="Roboto"/>
                <a:ea typeface="Roboto"/>
                <a:cs typeface="Roboto"/>
              </a:rPr>
              <a:t> </a:t>
            </a:r>
            <a:r>
              <a:rPr lang="en-US" sz="1600" dirty="0" err="1">
                <a:latin typeface="Roboto"/>
                <a:ea typeface="Roboto"/>
                <a:cs typeface="Roboto"/>
              </a:rPr>
              <a:t>rollemodel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 err="1">
                <a:latin typeface="Roboto"/>
                <a:ea typeface="Roboto"/>
                <a:cs typeface="Roboto"/>
              </a:rPr>
              <a:t>Formidle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viden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erfaringer</a:t>
            </a:r>
            <a:r>
              <a:rPr lang="en-US" sz="1600" dirty="0">
                <a:latin typeface="Roboto"/>
                <a:ea typeface="Roboto"/>
                <a:cs typeface="Roboto"/>
              </a:rPr>
              <a:t> og </a:t>
            </a:r>
            <a:r>
              <a:rPr lang="en-US" sz="1600" dirty="0" err="1">
                <a:latin typeface="Roboto"/>
                <a:ea typeface="Roboto"/>
                <a:cs typeface="Roboto"/>
              </a:rPr>
              <a:t>oplevelser</a:t>
            </a:r>
            <a:endParaRPr lang="en-US" sz="2000" dirty="0"/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2D47F524-ABB6-EE93-D97C-BD9993A5DF8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0001"/>
          <a:stretch/>
        </p:blipFill>
        <p:spPr>
          <a:xfrm>
            <a:off x="623392" y="1340768"/>
            <a:ext cx="4712304" cy="4498165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E8E7AB-9ADA-E9EC-31D6-7119407A74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943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4732C-07ED-4DE5-807F-063EFC9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Opgaver</a:t>
            </a:r>
            <a:r>
              <a:rPr lang="en-US" sz="2400" dirty="0"/>
              <a:t> i </a:t>
            </a:r>
            <a:r>
              <a:rPr lang="en-US" sz="2400" dirty="0" err="1"/>
              <a:t>oplæringsperioden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1600" dirty="0" err="1">
                <a:latin typeface="+mn-lt"/>
              </a:rPr>
              <a:t>Indgå</a:t>
            </a:r>
            <a:r>
              <a:rPr lang="en-US" sz="1600" dirty="0">
                <a:latin typeface="+mn-lt"/>
              </a:rPr>
              <a:t> i </a:t>
            </a:r>
            <a:r>
              <a:rPr lang="en-US" sz="1600" dirty="0" err="1">
                <a:latin typeface="+mn-lt"/>
              </a:rPr>
              <a:t>arbejdet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på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oplæringsstedet</a:t>
            </a:r>
            <a:br>
              <a:rPr lang="en-US" sz="1600" dirty="0">
                <a:latin typeface="+mn-lt"/>
              </a:rPr>
            </a:br>
            <a:r>
              <a:rPr lang="en-US" sz="1600" dirty="0" err="1">
                <a:latin typeface="+mn-lt"/>
              </a:rPr>
              <a:t>Arbejde</a:t>
            </a:r>
            <a:r>
              <a:rPr lang="en-US" sz="1600" dirty="0">
                <a:latin typeface="+mn-lt"/>
              </a:rPr>
              <a:t> med </a:t>
            </a:r>
            <a:r>
              <a:rPr lang="en-US" sz="1600" dirty="0" err="1">
                <a:latin typeface="+mn-lt"/>
              </a:rPr>
              <a:t>udvalgte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oplærings</a:t>
            </a:r>
            <a:r>
              <a:rPr lang="en-US" sz="1600" dirty="0">
                <a:latin typeface="+mn-lt"/>
              </a:rPr>
              <a:t>- &amp; </a:t>
            </a:r>
            <a:r>
              <a:rPr lang="en-US" sz="1600" dirty="0" err="1">
                <a:latin typeface="+mn-lt"/>
              </a:rPr>
              <a:t>verdensmål</a:t>
            </a:r>
            <a:br>
              <a:rPr lang="en-US" sz="1600" dirty="0">
                <a:latin typeface="+mn-lt"/>
              </a:rPr>
            </a:br>
            <a:r>
              <a:rPr lang="en-US" sz="1600" dirty="0" err="1">
                <a:latin typeface="+mn-lt"/>
              </a:rPr>
              <a:t>Løbende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dokumentation</a:t>
            </a:r>
            <a:r>
              <a:rPr lang="en-US" sz="1600" dirty="0">
                <a:latin typeface="+mn-lt"/>
              </a:rPr>
              <a:t>; </a:t>
            </a:r>
            <a:r>
              <a:rPr lang="en-US" sz="1600" dirty="0" err="1">
                <a:latin typeface="+mn-lt"/>
              </a:rPr>
              <a:t>refleksioner</a:t>
            </a:r>
            <a:r>
              <a:rPr lang="en-US" sz="1600" dirty="0">
                <a:latin typeface="+mn-lt"/>
              </a:rPr>
              <a:t> og </a:t>
            </a:r>
            <a:r>
              <a:rPr lang="en-US" sz="1600" dirty="0" err="1">
                <a:latin typeface="+mn-lt"/>
              </a:rPr>
              <a:t>oplevelser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logbog</a:t>
            </a:r>
            <a:r>
              <a:rPr lang="en-US" sz="1600" dirty="0">
                <a:latin typeface="+mn-lt"/>
              </a:rPr>
              <a:t>, podcast, </a:t>
            </a:r>
            <a:r>
              <a:rPr lang="en-US" sz="1600" dirty="0" err="1">
                <a:latin typeface="+mn-lt"/>
              </a:rPr>
              <a:t>foto</a:t>
            </a:r>
            <a:r>
              <a:rPr lang="en-US" sz="1600" dirty="0">
                <a:latin typeface="+mn-lt"/>
              </a:rPr>
              <a:t>, video og </a:t>
            </a:r>
            <a:r>
              <a:rPr lang="en-US" sz="1600" dirty="0" err="1">
                <a:latin typeface="+mn-lt"/>
              </a:rPr>
              <a:t>lign</a:t>
            </a:r>
            <a:r>
              <a:rPr lang="en-US" sz="1600" dirty="0">
                <a:latin typeface="+mn-lt"/>
              </a:rPr>
              <a:t>. </a:t>
            </a:r>
            <a:br>
              <a:rPr lang="en-US" sz="1600" dirty="0"/>
            </a:br>
            <a:br>
              <a:rPr lang="en-US" sz="4400" dirty="0"/>
            </a:br>
            <a:endParaRPr lang="da-DK" dirty="0"/>
          </a:p>
        </p:txBody>
      </p:sp>
      <p:pic>
        <p:nvPicPr>
          <p:cNvPr id="6" name="Pladsholder til billede 5" descr="Et billede, der indeholder udendørs, scene, markedsplads, marked&#10;&#10;Automatisk genereret beskrivelse">
            <a:extLst>
              <a:ext uri="{FF2B5EF4-FFF2-40B4-BE49-F238E27FC236}">
                <a16:creationId xmlns:a16="http://schemas.microsoft.com/office/drawing/2014/main" id="{FE37D595-DE5A-DC60-86D5-055814238CF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22756"/>
          <a:stretch>
            <a:fillRect/>
          </a:stretch>
        </p:blipFill>
        <p:spPr/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E0FFB1-A0B3-46F8-AE8B-147AAF3D31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51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922F44F-5B21-1773-2AD0-C6904F89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7ABC-56F9-4FEF-9CF0-E2D14234E329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83F57F-4895-EC55-8B39-5F9B3001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søger jeg?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41893C-CD42-BDF0-1F86-1E4205739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>
                <a:ea typeface="Roboto"/>
                <a:cs typeface="Roboto"/>
              </a:rPr>
              <a:t>Find ansøgningsskema på </a:t>
            </a:r>
            <a:br>
              <a:rPr lang="da-DK" dirty="0">
                <a:ea typeface="Roboto"/>
                <a:cs typeface="Roboto"/>
              </a:rPr>
            </a:br>
            <a:r>
              <a:rPr lang="da-DK" sz="1600" dirty="0">
                <a:ea typeface="+mn-lt"/>
                <a:cs typeface="+mn-lt"/>
                <a:hlinkClick r:id="rId2"/>
              </a:rPr>
              <a:t>https://sosuh.dk/elever/alt-det-andet/oplaering-i-udlandet/</a:t>
            </a:r>
            <a:endParaRPr lang="da-DK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da-DK" dirty="0">
              <a:ea typeface="Roboto"/>
              <a:cs typeface="Roboto"/>
            </a:endParaRPr>
          </a:p>
          <a:p>
            <a:pPr marL="0" indent="0">
              <a:buNone/>
            </a:pPr>
            <a:r>
              <a:rPr lang="da-DK" sz="2000" dirty="0">
                <a:ea typeface="Roboto"/>
                <a:cs typeface="Roboto"/>
              </a:rPr>
              <a:t>Send det udfyldt med godkendelser fra arbejdsgiver og kontaktlærer til </a:t>
            </a:r>
            <a:r>
              <a:rPr lang="da-DK" sz="2000" dirty="0">
                <a:ea typeface="Roboto"/>
                <a:cs typeface="Roboto"/>
                <a:hlinkClick r:id="rId3"/>
              </a:rPr>
              <a:t>internationalt@sosuh.dk</a:t>
            </a:r>
            <a:r>
              <a:rPr lang="da-DK" sz="2000" dirty="0">
                <a:ea typeface="Roboto"/>
                <a:cs typeface="Roboto"/>
              </a:rPr>
              <a:t> </a:t>
            </a:r>
          </a:p>
          <a:p>
            <a:pPr marL="0" indent="0">
              <a:buNone/>
            </a:pPr>
            <a:endParaRPr lang="da-DK" sz="2000" dirty="0">
              <a:ea typeface="Roboto"/>
              <a:cs typeface="Roboto"/>
            </a:endParaRPr>
          </a:p>
        </p:txBody>
      </p:sp>
      <p:pic>
        <p:nvPicPr>
          <p:cNvPr id="6" name="Pladsholder til billede 5" descr="Et billede, der indeholder kort, atlas, tekst&#10;&#10;Beskrivelsen er genereret automatisk">
            <a:extLst>
              <a:ext uri="{FF2B5EF4-FFF2-40B4-BE49-F238E27FC236}">
                <a16:creationId xmlns:a16="http://schemas.microsoft.com/office/drawing/2014/main" id="{FAE33F2F-3F3F-803E-5CD5-31270D0B2D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9124" r="19124"/>
          <a:stretch/>
        </p:blipFill>
        <p:spPr/>
      </p:pic>
    </p:spTree>
    <p:extLst>
      <p:ext uri="{BB962C8B-B14F-4D97-AF65-F5344CB8AC3E}">
        <p14:creationId xmlns:p14="http://schemas.microsoft.com/office/powerpoint/2010/main" val="380398086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SOSU H farver">
      <a:dk1>
        <a:sysClr val="windowText" lastClr="000000"/>
      </a:dk1>
      <a:lt1>
        <a:sysClr val="window" lastClr="FFFFFF"/>
      </a:lt1>
      <a:dk2>
        <a:srgbClr val="2D3B50"/>
      </a:dk2>
      <a:lt2>
        <a:srgbClr val="FFF9EF"/>
      </a:lt2>
      <a:accent1>
        <a:srgbClr val="E55C43"/>
      </a:accent1>
      <a:accent2>
        <a:srgbClr val="E7A831"/>
      </a:accent2>
      <a:accent3>
        <a:srgbClr val="319791"/>
      </a:accent3>
      <a:accent4>
        <a:srgbClr val="FCD8D7"/>
      </a:accent4>
      <a:accent5>
        <a:srgbClr val="CCE2D1"/>
      </a:accent5>
      <a:accent6>
        <a:srgbClr val="FFF9EF"/>
      </a:accent6>
      <a:hlink>
        <a:srgbClr val="2D3B50"/>
      </a:hlink>
      <a:folHlink>
        <a:srgbClr val="2D3B50"/>
      </a:folHlink>
    </a:clrScheme>
    <a:fontScheme name="SOSU">
      <a:majorFont>
        <a:latin typeface="Montserrat H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_Præsentation.potx" id="{CF7923CE-0A0B-4971-B716-3E4DC1B77698}" vid="{93D6AD99-759E-42F5-8D71-E7661BE7684E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0D6E31C951C41921A25A1C3C10815" ma:contentTypeVersion="6" ma:contentTypeDescription="Create a new document." ma:contentTypeScope="" ma:versionID="58f053310291e82e3215c09f83c409ea">
  <xsd:schema xmlns:xsd="http://www.w3.org/2001/XMLSchema" xmlns:xs="http://www.w3.org/2001/XMLSchema" xmlns:p="http://schemas.microsoft.com/office/2006/metadata/properties" xmlns:ns2="8d821ba3-3d47-4341-9476-512149347f79" xmlns:ns3="94dbc96e-5852-4255-a94c-4a617fb7274c" targetNamespace="http://schemas.microsoft.com/office/2006/metadata/properties" ma:root="true" ma:fieldsID="43a354e91d1f10cdd7316ac770aec354" ns2:_="" ns3:_="">
    <xsd:import namespace="8d821ba3-3d47-4341-9476-512149347f79"/>
    <xsd:import namespace="94dbc96e-5852-4255-a94c-4a617fb727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21ba3-3d47-4341-9476-512149347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bc96e-5852-4255-a94c-4a617fb7274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6A122C-3486-444A-A0AB-A0D79707E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21ba3-3d47-4341-9476-512149347f79"/>
    <ds:schemaRef ds:uri="94dbc96e-5852-4255-a94c-4a617fb72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2E03E-74AE-47D1-B596-034520DE3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BE47A-3787-45C7-97FB-46051DDAB27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SOSU H præsentation</Template>
  <TotalTime>126</TotalTime>
  <Words>324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 H</vt:lpstr>
      <vt:lpstr>Roboto</vt:lpstr>
      <vt:lpstr>Wingdings</vt:lpstr>
      <vt:lpstr>Kontortema</vt:lpstr>
      <vt:lpstr>Oplæring i Ghana</vt:lpstr>
      <vt:lpstr>5 uger i Ghana </vt:lpstr>
      <vt:lpstr>Oplæringsperiode 3A</vt:lpstr>
      <vt:lpstr>Alt det praktiske</vt:lpstr>
      <vt:lpstr>Hvad får jeg med?</vt:lpstr>
      <vt:lpstr>Hvad kræver det af mig  - part 1    Fagligt og personligt overskud  Stabilt fremmøde  Gode karakterer (min. 4 alle fag)  Engagement i din uddannelse  Gode engelsk kundskaber  Opfylde krav til visum         </vt:lpstr>
      <vt:lpstr>Hvad kræver det af mig  - part 2  Gode sociale kompetencer Godkendelse fra arbejdsgiver og kontaktlærer Obligatoriske workshop-aktiviteter om Ghana, bæredygtighed, verdensmål m.m.  Lyst til at være rollemodel Formidle viden, erfaringer og oplevelser</vt:lpstr>
      <vt:lpstr>Opgaver i oplæringsperioden  Indgå i arbejdet på oplæringsstedet Arbejde med udvalgte oplærings- &amp; verdensmål Løbende dokumentation; refleksioner og oplevelser, logbog, podcast, foto, video og lign.   </vt:lpstr>
      <vt:lpstr>Hvordan søger jeg?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Oplæring i Ghana</dc:title>
  <dc:creator>Annie Kær Philipsen</dc:creator>
  <cp:lastModifiedBy>Annie Kær Philipsen</cp:lastModifiedBy>
  <cp:revision>123</cp:revision>
  <dcterms:created xsi:type="dcterms:W3CDTF">2024-01-15T13:14:04Z</dcterms:created>
  <dcterms:modified xsi:type="dcterms:W3CDTF">2024-03-12T12:03:28Z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0x010100CED0D6E31C951C41921A25A1C3C10815</vt:lpwstr>
  </property>
</Properties>
</file>